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86" r:id="rId30"/>
    <p:sldId id="285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C31-5A78-4919-8BB3-0A579EC4F2D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0608-7972-4F92-AA8B-A17EF76C5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8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064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3C31-5A78-4919-8BB3-0A579EC4F2D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0608-7972-4F92-AA8B-A17EF76C58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 userDrawn="1"/>
        </p:nvSpPr>
        <p:spPr>
          <a:xfrm>
            <a:off x="7877647" y="5432079"/>
            <a:ext cx="651849" cy="56131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4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3C31-5A78-4919-8BB3-0A579EC4F2D6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608-7972-4F92-AA8B-A17EF76C580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 userDrawn="1"/>
        </p:nvSpPr>
        <p:spPr>
          <a:xfrm>
            <a:off x="1154316" y="5018480"/>
            <a:ext cx="1715632" cy="67901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ookman Old Style" panose="02050604050505020204" pitchFamily="18" charset="0"/>
              </a:rPr>
              <a:t>Ответ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image" Target="../media/image2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" y="711322"/>
            <a:ext cx="9143999" cy="442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Интерактивная игра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«Почва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полезные ископаемые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нашего края»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887" y="547858"/>
            <a:ext cx="5251466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43848" y="4934147"/>
            <a:ext cx="4352499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Животные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6676" y="391073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6675" y="517014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28201" r="14967" b="32593"/>
          <a:stretch/>
        </p:blipFill>
        <p:spPr>
          <a:xfrm>
            <a:off x="1039926" y="1373172"/>
            <a:ext cx="7791389" cy="315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4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0250" y="414204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4" r="7684" b="27073"/>
          <a:stretch/>
        </p:blipFill>
        <p:spPr>
          <a:xfrm>
            <a:off x="1046375" y="1357664"/>
            <a:ext cx="7428321" cy="341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142151" y="414204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42151" y="600070"/>
            <a:ext cx="1500203" cy="389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баллов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07" y="411473"/>
            <a:ext cx="4353523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00409" y="4838202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Перегной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46421" y="351328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8487" y="583023"/>
            <a:ext cx="1524337" cy="415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баллов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" y="1291885"/>
            <a:ext cx="7311280" cy="338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7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594" y="301658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Обитатели почвы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8476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8475" y="384962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балл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9180" y="1190171"/>
            <a:ext cx="62593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Bookman Old Style" panose="02050604050505020204" pitchFamily="18" charset="0"/>
              </a:rPr>
              <a:t>Длинный</a:t>
            </a:r>
            <a:r>
              <a:rPr lang="ru-RU" sz="2800" b="1" dirty="0">
                <a:latin typeface="Bookman Old Style" panose="02050604050505020204" pitchFamily="18" charset="0"/>
              </a:rPr>
              <a:t>, мягкий и худой,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Он живёт в земле сырой.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Только в небе солнце всходит,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Он домой к себе уходит.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Но лишь дождичек пойдёт,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Он на улицу ползёт...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Удивительный чудак,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Этот дождевой... </a:t>
            </a:r>
          </a:p>
        </p:txBody>
      </p:sp>
    </p:spTree>
    <p:extLst>
      <p:ext uri="{BB962C8B-B14F-4D97-AF65-F5344CB8AC3E}">
        <p14:creationId xmlns:p14="http://schemas.microsoft.com/office/powerpoint/2010/main" val="26810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3219" y="243793"/>
            <a:ext cx="5251466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Обитатели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26436" y="4862846"/>
            <a:ext cx="4885032" cy="1298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Червяк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1468" y="196377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111467" y="312841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балл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Содержимое 4" descr="05.jpg"/>
          <p:cNvPicPr>
            <a:picLocks noChangeAspect="1"/>
          </p:cNvPicPr>
          <p:nvPr/>
        </p:nvPicPr>
        <p:blipFill rotWithShape="1">
          <a:blip r:embed="rId2"/>
          <a:srcRect l="45565"/>
          <a:stretch/>
        </p:blipFill>
        <p:spPr>
          <a:xfrm>
            <a:off x="2629537" y="983539"/>
            <a:ext cx="4078831" cy="374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1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275" y="351288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Обитатели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1096" y="364180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01095" y="410545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5484" y="1915265"/>
            <a:ext cx="6806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Он рогатый и усатый, Многоногий и крылатый, </a:t>
            </a:r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Издаёт </a:t>
            </a:r>
            <a:r>
              <a:rPr lang="ru-RU" sz="3600" b="1" dirty="0">
                <a:latin typeface="Bookman Old Style" panose="02050604050505020204" pitchFamily="18" charset="0"/>
              </a:rPr>
              <a:t>гудящий звук </a:t>
            </a:r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При </a:t>
            </a:r>
            <a:r>
              <a:rPr lang="ru-RU" sz="3600" b="1" dirty="0">
                <a:latin typeface="Bookman Old Style" panose="02050604050505020204" pitchFamily="18" charset="0"/>
              </a:rPr>
              <a:t>полёте </a:t>
            </a:r>
            <a:r>
              <a:rPr lang="ru-RU" sz="3600" b="1" dirty="0" smtClean="0">
                <a:latin typeface="Bookman Old Style" panose="02050604050505020204" pitchFamily="18" charset="0"/>
              </a:rPr>
              <a:t>толстый…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110" y="330775"/>
            <a:ext cx="4776624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Обитатели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83592" y="4923043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Жук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15837" y="293065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15837" y="407010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09" y="1187777"/>
            <a:ext cx="3524627" cy="385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5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130" y="413542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Обитатели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4493" y="450900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74492" y="539688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450" y="1272692"/>
            <a:ext cx="79939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Иногда он прячет рожки,</a:t>
            </a:r>
            <a:r>
              <a:rPr lang="ru-RU" sz="3400" b="1" dirty="0">
                <a:latin typeface="Bookman Old Style" panose="02050604050505020204" pitchFamily="18" charset="0"/>
              </a:rPr>
              <a:t/>
            </a:r>
            <a:br>
              <a:rPr lang="ru-RU" sz="3400" b="1" dirty="0">
                <a:latin typeface="Bookman Old Style" panose="02050604050505020204" pitchFamily="18" charset="0"/>
              </a:rPr>
            </a:br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Из семейства «</a:t>
            </a:r>
            <a:r>
              <a:rPr lang="ru-RU" sz="34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брюхоножки</a:t>
            </a:r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»,</a:t>
            </a:r>
            <a:r>
              <a:rPr lang="ru-RU" sz="3400" b="1" dirty="0">
                <a:latin typeface="Bookman Old Style" panose="02050604050505020204" pitchFamily="18" charset="0"/>
              </a:rPr>
              <a:t/>
            </a:r>
            <a:br>
              <a:rPr lang="ru-RU" sz="3400" b="1" dirty="0">
                <a:latin typeface="Bookman Old Style" panose="02050604050505020204" pitchFamily="18" charset="0"/>
              </a:rPr>
            </a:br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Выползает вечерами.</a:t>
            </a:r>
            <a:r>
              <a:rPr lang="ru-RU" sz="3400" b="1" dirty="0">
                <a:latin typeface="Bookman Old Style" panose="02050604050505020204" pitchFamily="18" charset="0"/>
              </a:rPr>
              <a:t/>
            </a:r>
            <a:br>
              <a:rPr lang="ru-RU" sz="3400" b="1" dirty="0">
                <a:latin typeface="Bookman Old Style" panose="02050604050505020204" pitchFamily="18" charset="0"/>
              </a:rPr>
            </a:br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Сам – с похожими концами,</a:t>
            </a:r>
            <a:r>
              <a:rPr lang="ru-RU" sz="3400" b="1" dirty="0">
                <a:latin typeface="Bookman Old Style" panose="02050604050505020204" pitchFamily="18" charset="0"/>
              </a:rPr>
              <a:t/>
            </a:r>
            <a:br>
              <a:rPr lang="ru-RU" sz="3400" b="1" dirty="0">
                <a:latin typeface="Bookman Old Style" panose="02050604050505020204" pitchFamily="18" charset="0"/>
              </a:rPr>
            </a:br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Длинный, мокрый… Не червяк!</a:t>
            </a:r>
            <a:r>
              <a:rPr lang="ru-RU" sz="3400" b="1" dirty="0">
                <a:latin typeface="Bookman Old Style" panose="02050604050505020204" pitchFamily="18" charset="0"/>
              </a:rPr>
              <a:t/>
            </a:r>
            <a:br>
              <a:rPr lang="ru-RU" sz="3400" b="1" dirty="0">
                <a:latin typeface="Bookman Old Style" panose="02050604050505020204" pitchFamily="18" charset="0"/>
              </a:rPr>
            </a:br>
            <a:r>
              <a:rPr lang="ru-RU" sz="3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И улитке стройной – брат.</a:t>
            </a:r>
            <a:endParaRPr lang="ru-RU" sz="3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9572" y="376303"/>
            <a:ext cx="5251466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Обитатели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79945" y="4959675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Слизень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53150" y="246315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153150" y="388099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11650" r="15134" b="3353"/>
          <a:stretch/>
        </p:blipFill>
        <p:spPr>
          <a:xfrm>
            <a:off x="2057432" y="1082315"/>
            <a:ext cx="5215748" cy="368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4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130" y="384962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Обитатели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363013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5" y="434453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669" y="1444696"/>
            <a:ext cx="7277492" cy="301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серенький зверёк,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Хвостик длинный, как шнурок,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кошку увидал, </a:t>
            </a:r>
          </a:p>
          <a:p>
            <a:pPr algn="ctr"/>
            <a:r>
              <a:rPr lang="ru-RU" sz="36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Сразу в норку убежал…</a:t>
            </a:r>
            <a:r>
              <a:rPr lang="ru-RU" sz="3600" b="1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031"/>
          <a:stretch/>
        </p:blipFill>
        <p:spPr>
          <a:xfrm>
            <a:off x="0" y="0"/>
            <a:ext cx="912904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3350" y="106051"/>
            <a:ext cx="8842342" cy="664589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436" y="516471"/>
            <a:ext cx="7958170" cy="11312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Игра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«Почва и полезные ископаемые нашего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края»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66129"/>
              </p:ext>
            </p:extLst>
          </p:nvPr>
        </p:nvGraphicFramePr>
        <p:xfrm>
          <a:off x="752761" y="2058105"/>
          <a:ext cx="7623520" cy="323528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96927">
                  <a:extLst>
                    <a:ext uri="{9D8B030D-6E8A-4147-A177-3AD203B41FA5}">
                      <a16:colId xmlns:a16="http://schemas.microsoft.com/office/drawing/2014/main" val="3914694679"/>
                    </a:ext>
                  </a:extLst>
                </a:gridCol>
                <a:gridCol w="1087675">
                  <a:extLst>
                    <a:ext uri="{9D8B030D-6E8A-4147-A177-3AD203B41FA5}">
                      <a16:colId xmlns:a16="http://schemas.microsoft.com/office/drawing/2014/main" val="2997635129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639027622"/>
                    </a:ext>
                  </a:extLst>
                </a:gridCol>
                <a:gridCol w="1131217">
                  <a:extLst>
                    <a:ext uri="{9D8B030D-6E8A-4147-A177-3AD203B41FA5}">
                      <a16:colId xmlns:a16="http://schemas.microsoft.com/office/drawing/2014/main" val="2237202920"/>
                    </a:ext>
                  </a:extLst>
                </a:gridCol>
                <a:gridCol w="1206631">
                  <a:extLst>
                    <a:ext uri="{9D8B030D-6E8A-4147-A177-3AD203B41FA5}">
                      <a16:colId xmlns:a16="http://schemas.microsoft.com/office/drawing/2014/main" val="2179101187"/>
                    </a:ext>
                  </a:extLst>
                </a:gridCol>
                <a:gridCol w="1241573">
                  <a:extLst>
                    <a:ext uri="{9D8B030D-6E8A-4147-A177-3AD203B41FA5}">
                      <a16:colId xmlns:a16="http://schemas.microsoft.com/office/drawing/2014/main" val="3828975062"/>
                    </a:ext>
                  </a:extLst>
                </a:gridCol>
              </a:tblGrid>
              <a:tr h="10784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Состав почвы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3" action="ppaction://hlinksldjump"/>
                        </a:rPr>
                        <a:t>1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4" action="ppaction://hlinksldjump"/>
                        </a:rPr>
                        <a:t>2</a:t>
                      </a:r>
                      <a:endParaRPr lang="ru-RU" sz="4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5" action="ppaction://hlinksldjump"/>
                        </a:rPr>
                        <a:t>3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6" action="ppaction://hlinksldjump"/>
                        </a:rPr>
                        <a:t>4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7" action="ppaction://hlinksldjump"/>
                        </a:rPr>
                        <a:t>5</a:t>
                      </a:r>
                      <a:endParaRPr lang="ru-RU" sz="4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992483"/>
                  </a:ext>
                </a:extLst>
              </a:tr>
              <a:tr h="10784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Обитатели </a:t>
                      </a:r>
                      <a:r>
                        <a:rPr lang="ru-RU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почвы </a:t>
                      </a:r>
                      <a:endParaRPr lang="ru-RU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8" action="ppaction://hlinksldjump"/>
                        </a:rPr>
                        <a:t>1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9" action="ppaction://hlinksldjump"/>
                        </a:rPr>
                        <a:t>2</a:t>
                      </a:r>
                      <a:endParaRPr lang="ru-RU" sz="4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0" action="ppaction://hlinksldjump"/>
                        </a:rPr>
                        <a:t>3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1" action="ppaction://hlinksldjump"/>
                        </a:rPr>
                        <a:t>4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2" action="ppaction://hlinksldjump"/>
                        </a:rPr>
                        <a:t>5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521318"/>
                  </a:ext>
                </a:extLst>
              </a:tr>
              <a:tr h="10784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Полезные ископаемые</a:t>
                      </a:r>
                      <a:r>
                        <a:rPr lang="ru-RU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 нашего края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3" action="ppaction://hlinksldjump"/>
                        </a:rPr>
                        <a:t>1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4" action="ppaction://hlinksldjump"/>
                        </a:rPr>
                        <a:t>2</a:t>
                      </a:r>
                      <a:endParaRPr lang="ru-RU" sz="4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5" action="ppaction://hlinksldjump"/>
                        </a:rPr>
                        <a:t>3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6" action="ppaction://hlinksldjump"/>
                        </a:rPr>
                        <a:t>4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hlinkClick r:id="rId17" action="ppaction://hlinksldjump"/>
                        </a:rPr>
                        <a:t>5</a:t>
                      </a:r>
                      <a:endParaRPr lang="ru-RU" sz="4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12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9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814" y="340708"/>
            <a:ext cx="5251466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Обитатели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83592" y="4970177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Мышь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1280" y="245876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11280" y="376096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14562" b="11503"/>
          <a:stretch/>
        </p:blipFill>
        <p:spPr>
          <a:xfrm>
            <a:off x="1422262" y="1069159"/>
            <a:ext cx="6326571" cy="369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0026" y="373128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Обитатели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36370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5" y="519715"/>
            <a:ext cx="1500203" cy="415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баллов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0133" y="1263265"/>
            <a:ext cx="7700357" cy="345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Я, друзья, подземный житель,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Землекоп я и строитель,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Землю рою, рою, рою,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Коридоры всюду строю,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 построю дом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4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живу спокойно в нем.</a:t>
            </a:r>
            <a:r>
              <a:rPr lang="ru-RU" sz="3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262" y="329119"/>
            <a:ext cx="5251466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Обитатели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10150" y="4914514"/>
            <a:ext cx="2717603" cy="882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Крот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5737" y="210695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65736" y="329119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10046"/>
          <a:stretch/>
        </p:blipFill>
        <p:spPr>
          <a:xfrm>
            <a:off x="1615031" y="1122793"/>
            <a:ext cx="6107842" cy="371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550" y="292231"/>
            <a:ext cx="6023727" cy="8979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5" y="358448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балл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52106" y="1958418"/>
            <a:ext cx="7390613" cy="229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Определите по внешнему виду полезное ископаемое Тюменской области.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Образец №1</a:t>
            </a:r>
          </a:p>
        </p:txBody>
      </p:sp>
    </p:spTree>
    <p:extLst>
      <p:ext uri="{BB962C8B-B14F-4D97-AF65-F5344CB8AC3E}">
        <p14:creationId xmlns:p14="http://schemas.microsoft.com/office/powerpoint/2010/main" val="4516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0845" y="4951323"/>
            <a:ext cx="3443463" cy="81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Песок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6669" y="442799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6669" y="525603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балл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57086" y="274463"/>
            <a:ext cx="6023727" cy="89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0" t="40882" r="8145" b="20630"/>
          <a:stretch/>
        </p:blipFill>
        <p:spPr>
          <a:xfrm>
            <a:off x="1807311" y="1414021"/>
            <a:ext cx="5723275" cy="34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550" y="292231"/>
            <a:ext cx="6023727" cy="8979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5" y="358448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52106" y="2049151"/>
            <a:ext cx="7390613" cy="2290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Определите по внешнему виду полезное ископаемое Тюменской области.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Образец №2</a:t>
            </a:r>
          </a:p>
        </p:txBody>
      </p:sp>
    </p:spTree>
    <p:extLst>
      <p:ext uri="{BB962C8B-B14F-4D97-AF65-F5344CB8AC3E}">
        <p14:creationId xmlns:p14="http://schemas.microsoft.com/office/powerpoint/2010/main" val="40301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47217" y="4971768"/>
            <a:ext cx="3443463" cy="81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Глина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6669" y="442799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6669" y="525603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57086" y="274463"/>
            <a:ext cx="6023727" cy="89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2" descr="http://socvirus.com.ua/wp-content/uploads/2014/03/glina_dlya_proizvodstv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63774" y="1089599"/>
            <a:ext cx="4610350" cy="388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550" y="292231"/>
            <a:ext cx="6023727" cy="8979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6" y="388087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52106" y="2049151"/>
            <a:ext cx="7390613" cy="229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Определите по внешнему виду полезное ископаемое Тюменской области.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Образец №3</a:t>
            </a:r>
          </a:p>
        </p:txBody>
      </p:sp>
    </p:spTree>
    <p:extLst>
      <p:ext uri="{BB962C8B-B14F-4D97-AF65-F5344CB8AC3E}">
        <p14:creationId xmlns:p14="http://schemas.microsoft.com/office/powerpoint/2010/main" val="24807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85845" y="4951323"/>
            <a:ext cx="4202383" cy="81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Известняк 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6669" y="442799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6668" y="589479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57086" y="274463"/>
            <a:ext cx="6023727" cy="89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69" y="1172403"/>
            <a:ext cx="5038559" cy="37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550" y="292231"/>
            <a:ext cx="6023727" cy="8979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5" y="384962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52106" y="2077432"/>
            <a:ext cx="7390613" cy="229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Определите по внешнему виду полезное ископаемое Тюменской области.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Образец №4</a:t>
            </a:r>
          </a:p>
        </p:txBody>
      </p:sp>
    </p:spTree>
    <p:extLst>
      <p:ext uri="{BB962C8B-B14F-4D97-AF65-F5344CB8AC3E}">
        <p14:creationId xmlns:p14="http://schemas.microsoft.com/office/powerpoint/2010/main" val="8204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066" y="384962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16328" r="7901" b="21971"/>
          <a:stretch/>
        </p:blipFill>
        <p:spPr>
          <a:xfrm>
            <a:off x="1107749" y="1273797"/>
            <a:ext cx="7057205" cy="369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16635" y="37082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16634" y="434453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балл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47216" y="4951323"/>
            <a:ext cx="3443463" cy="81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Торф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6669" y="442799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6668" y="583316"/>
            <a:ext cx="1500203" cy="438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57086" y="274463"/>
            <a:ext cx="6023727" cy="89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96" y="1285524"/>
            <a:ext cx="5486505" cy="36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550" y="292231"/>
            <a:ext cx="6023727" cy="8979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8036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198035" y="468215"/>
            <a:ext cx="1500203" cy="378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баллов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52106" y="2077432"/>
            <a:ext cx="7390613" cy="229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Определите по внешнему виду полезное ископаемое Тюменской области.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Образец №5</a:t>
            </a:r>
          </a:p>
        </p:txBody>
      </p:sp>
    </p:spTree>
    <p:extLst>
      <p:ext uri="{BB962C8B-B14F-4D97-AF65-F5344CB8AC3E}">
        <p14:creationId xmlns:p14="http://schemas.microsoft.com/office/powerpoint/2010/main" val="33727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0845" y="4989030"/>
            <a:ext cx="4145823" cy="81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Сапропель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6669" y="442799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256668" y="667540"/>
            <a:ext cx="1500203" cy="438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 баллов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657086" y="274463"/>
            <a:ext cx="6023727" cy="89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Полезные ископаемые нашего края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2" r="9931" b="5296"/>
          <a:stretch/>
        </p:blipFill>
        <p:spPr>
          <a:xfrm>
            <a:off x="1742714" y="1330569"/>
            <a:ext cx="5852470" cy="35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205" y="329119"/>
            <a:ext cx="5251466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83592" y="4838202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Воздух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8646" y="340401"/>
            <a:ext cx="1500203" cy="6111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38645" y="393740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 балл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" y="1281791"/>
            <a:ext cx="6955192" cy="323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5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130" y="351967"/>
            <a:ext cx="4360569" cy="604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6091" r="15204" b="5136"/>
          <a:stretch/>
        </p:blipFill>
        <p:spPr>
          <a:xfrm>
            <a:off x="2658359" y="1022808"/>
            <a:ext cx="3671740" cy="380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958333" y="314260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58332" y="360625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3622" y="364507"/>
            <a:ext cx="4750660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83592" y="4838202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Вода 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15837" y="299397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15837" y="399895"/>
            <a:ext cx="1500203" cy="563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2" y="1011075"/>
            <a:ext cx="4611665" cy="380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2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8721" y="334517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3931" r="2424" b="4269"/>
          <a:stretch/>
        </p:blipFill>
        <p:spPr>
          <a:xfrm>
            <a:off x="1084082" y="1418833"/>
            <a:ext cx="6909848" cy="329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46892" y="292231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46892" y="347821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693" y="352201"/>
            <a:ext cx="4253279" cy="634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Состав почвы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128" y="963891"/>
            <a:ext cx="6675650" cy="307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83592" y="4838202"/>
            <a:ext cx="3770721" cy="99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Соль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1972" y="246509"/>
            <a:ext cx="1500203" cy="7296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51971" y="432289"/>
            <a:ext cx="1500203" cy="396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6" y="1178351"/>
            <a:ext cx="6473874" cy="357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5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130" y="374956"/>
            <a:ext cx="4360569" cy="791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 почвы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0133" y="1022808"/>
            <a:ext cx="7654564" cy="249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15784" r="4814" b="23502"/>
          <a:stretch/>
        </p:blipFill>
        <p:spPr>
          <a:xfrm>
            <a:off x="1364392" y="1265093"/>
            <a:ext cx="6770940" cy="357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901096" y="391212"/>
            <a:ext cx="1500203" cy="631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01095" y="469802"/>
            <a:ext cx="1500203" cy="538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 балла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про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337</Words>
  <Application>Microsoft Office PowerPoint</Application>
  <PresentationFormat>Экран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Times New Roman</vt:lpstr>
      <vt:lpstr>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71</cp:revision>
  <dcterms:created xsi:type="dcterms:W3CDTF">2022-12-06T15:22:03Z</dcterms:created>
  <dcterms:modified xsi:type="dcterms:W3CDTF">2022-12-07T19:55:18Z</dcterms:modified>
</cp:coreProperties>
</file>